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3" r:id="rId8"/>
    <p:sldId id="267" r:id="rId9"/>
    <p:sldId id="269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DF1A9-5680-486A-A113-F1FE2D4063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D80AB-D56F-4925-92C1-D6B93460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2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68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4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F4A4-ABD3-472A-B36D-EE9B8A72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26BE4-3A3D-479C-8B6D-D4A4A840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8C126-C5CE-4133-8CB1-4AE82F32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EE8F6-EA58-442D-A283-6A14BEE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67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A08742-1653-4208-9086-BEA5A81A8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7"/>
          <a:stretch/>
        </p:blipFill>
        <p:spPr>
          <a:xfrm>
            <a:off x="731268" y="6172200"/>
            <a:ext cx="659382" cy="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F76C2-C249-4694-BFD3-76747368F5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44" y="6399554"/>
            <a:ext cx="1928813" cy="5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256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8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3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439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48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4ACAF-6D3E-4762-9192-F0D384167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6234" y="1635000"/>
            <a:ext cx="6221689" cy="1166463"/>
          </a:xfrm>
        </p:spPr>
        <p:txBody>
          <a:bodyPr>
            <a:normAutofit/>
          </a:bodyPr>
          <a:lstStyle/>
          <a:p>
            <a:r>
              <a:rPr lang="en-US" sz="6000" dirty="0"/>
              <a:t>Wine-o-mania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18E66-1019-4E52-9449-4EC056D7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733" y="2845610"/>
            <a:ext cx="6221688" cy="179465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Kurt Held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Saurav Mitra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Diamond Williams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 err="1"/>
              <a:t>Karista</a:t>
            </a:r>
            <a:r>
              <a:rPr lang="en-US" sz="2400" dirty="0"/>
              <a:t> Williams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9269-2922-4686-B6CF-B86F26D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4546"/>
          </a:xfrm>
        </p:spPr>
        <p:txBody>
          <a:bodyPr/>
          <a:lstStyle/>
          <a:p>
            <a:r>
              <a:rPr lang="en-US" dirty="0"/>
              <a:t>Overall Best and Worst Wine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BF38-A7AE-4134-9B8D-FDBA98F9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0346"/>
            <a:ext cx="9601200" cy="50430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0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9269-2922-4686-B6CF-B86F26D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454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BF38-A7AE-4134-9B8D-FDBA98F9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0346"/>
            <a:ext cx="9601200" cy="50430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5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D39B-C4E6-49AF-A404-E29ED487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14438"/>
          </a:xfrm>
        </p:spPr>
        <p:txBody>
          <a:bodyPr>
            <a:no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E36C-EFE1-41D5-89DE-1753B025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0238"/>
            <a:ext cx="9601200" cy="4438650"/>
          </a:xfrm>
        </p:spPr>
        <p:txBody>
          <a:bodyPr>
            <a:normAutofit/>
          </a:bodyPr>
          <a:lstStyle/>
          <a:p>
            <a:r>
              <a:rPr lang="en-US" sz="4000" dirty="0"/>
              <a:t>Data Source</a:t>
            </a:r>
          </a:p>
          <a:p>
            <a:r>
              <a:rPr lang="en-US" sz="4000" dirty="0"/>
              <a:t>Hypothesis</a:t>
            </a:r>
          </a:p>
          <a:p>
            <a:r>
              <a:rPr lang="en-US" sz="4000" dirty="0"/>
              <a:t>Conclusions</a:t>
            </a:r>
          </a:p>
          <a:p>
            <a:r>
              <a:rPr lang="en-US" sz="4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0648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50D5-68D7-4A09-94FA-CB0E0297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1538"/>
          </a:xfrm>
        </p:spPr>
        <p:txBody>
          <a:bodyPr/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26ED-B8F7-4334-B5A4-4DAF2803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7325"/>
            <a:ext cx="9601200" cy="441007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We retrieved the original dataset from Kaggle. </a:t>
            </a:r>
          </a:p>
          <a:p>
            <a:r>
              <a:rPr lang="en-US" sz="2800" dirty="0"/>
              <a:t>The dataset contained 150k rows of information</a:t>
            </a:r>
          </a:p>
          <a:p>
            <a:r>
              <a:rPr lang="en-US" sz="2800" dirty="0"/>
              <a:t>Once the dataset was cleansed we had 77k </a:t>
            </a:r>
          </a:p>
          <a:p>
            <a:pPr lvl="1"/>
            <a:r>
              <a:rPr lang="en-US" sz="2800" dirty="0"/>
              <a:t>This was due to the dataset having a variety of missing values</a:t>
            </a:r>
          </a:p>
          <a:p>
            <a:r>
              <a:rPr lang="en-US" sz="2800" dirty="0"/>
              <a:t>After the dataset was cleansed we used </a:t>
            </a:r>
            <a:r>
              <a:rPr lang="en-US" sz="2800" dirty="0" err="1"/>
              <a:t>OpenWeather</a:t>
            </a:r>
            <a:r>
              <a:rPr lang="en-US" sz="2800" dirty="0"/>
              <a:t> and Google Maps APIs to retrieve additional information</a:t>
            </a:r>
          </a:p>
          <a:p>
            <a:r>
              <a:rPr lang="en-US" sz="2800" dirty="0"/>
              <a:t>For annual climate and soil conditions, we accessed</a:t>
            </a:r>
          </a:p>
          <a:p>
            <a:pPr lvl="1"/>
            <a:r>
              <a:rPr lang="en-US" sz="2800" dirty="0"/>
              <a:t>PNAS Data from USDA catalog</a:t>
            </a:r>
          </a:p>
          <a:p>
            <a:pPr lvl="1"/>
            <a:r>
              <a:rPr lang="en-US" sz="2800" dirty="0"/>
              <a:t>API calls to </a:t>
            </a:r>
            <a:r>
              <a:rPr lang="en-US" sz="2800" dirty="0" err="1"/>
              <a:t>Agromonitoring</a:t>
            </a:r>
            <a:r>
              <a:rPr lang="en-US" sz="2800" dirty="0"/>
              <a:t> (partner of </a:t>
            </a:r>
            <a:r>
              <a:rPr lang="en-US" sz="2800" dirty="0" err="1"/>
              <a:t>OpenWeather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1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3466-C2EC-4A8C-AB26-7C4138C9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85863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636-1E9E-4B40-AEE7-F54C78C33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1663"/>
            <a:ext cx="9601200" cy="32435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The relationship between price and region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The relationship between price and overall rating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The relationship between rating and location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The relationship between types of wines by locations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The overall best and worst wine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1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45F-F950-4543-ACBC-435C4DA4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5413"/>
            <a:ext cx="9601200" cy="50579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Region</a:t>
            </a:r>
          </a:p>
        </p:txBody>
      </p:sp>
    </p:spTree>
    <p:extLst>
      <p:ext uri="{BB962C8B-B14F-4D97-AF65-F5344CB8AC3E}">
        <p14:creationId xmlns:p14="http://schemas.microsoft.com/office/powerpoint/2010/main" val="248073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45F-F950-4543-ACBC-435C4DA4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5413"/>
            <a:ext cx="9601200" cy="50579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 Overall Rating</a:t>
            </a:r>
          </a:p>
        </p:txBody>
      </p:sp>
    </p:spTree>
    <p:extLst>
      <p:ext uri="{BB962C8B-B14F-4D97-AF65-F5344CB8AC3E}">
        <p14:creationId xmlns:p14="http://schemas.microsoft.com/office/powerpoint/2010/main" val="260315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19F0E-37CB-40AD-99C7-99BC160AB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850" b="-1"/>
          <a:stretch/>
        </p:blipFill>
        <p:spPr>
          <a:xfrm>
            <a:off x="765555" y="1441342"/>
            <a:ext cx="5007163" cy="5119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B7BDA-DD81-4D8C-B1FC-345AE736D0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41671"/>
            <a:ext cx="5579494" cy="2381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BB0DC-D014-4C6A-8D7E-474C8EAD1264}"/>
              </a:ext>
            </a:extLst>
          </p:cNvPr>
          <p:cNvSpPr txBox="1"/>
          <p:nvPr/>
        </p:nvSpPr>
        <p:spPr>
          <a:xfrm>
            <a:off x="5880479" y="1441342"/>
            <a:ext cx="6311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Ho: Wine ratings is impacted by the price and location of the wine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Ha: Wine ratings is not impacted by the price and location of the wine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8BBBD-06A6-4751-9B25-00E45EC815D5}"/>
              </a:ext>
            </a:extLst>
          </p:cNvPr>
          <p:cNvSpPr/>
          <p:nvPr/>
        </p:nvSpPr>
        <p:spPr>
          <a:xfrm>
            <a:off x="6311523" y="5103864"/>
            <a:ext cx="5440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This means that the price and location has low significance to the wines rating; therefore we should accept the alternative hypothesis and reject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397933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Types by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AFA59-AF69-49A8-BE71-B5F040A4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61193"/>
            <a:ext cx="8270665" cy="481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BEA1E-8263-42F3-A20A-1EBC68B0AB5B}"/>
              </a:ext>
            </a:extLst>
          </p:cNvPr>
          <p:cNvSpPr txBox="1"/>
          <p:nvPr/>
        </p:nvSpPr>
        <p:spPr>
          <a:xfrm>
            <a:off x="4155692" y="5496807"/>
            <a:ext cx="525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Number of varieties of Wines available in each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location is represented by the radius of the hot-spots</a:t>
            </a:r>
          </a:p>
        </p:txBody>
      </p:sp>
    </p:spTree>
    <p:extLst>
      <p:ext uri="{BB962C8B-B14F-4D97-AF65-F5344CB8AC3E}">
        <p14:creationId xmlns:p14="http://schemas.microsoft.com/office/powerpoint/2010/main" val="1848747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Ratings by Climate and Soil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DD8FF-FB06-4482-A375-6BEC8E6E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4" y="1474950"/>
            <a:ext cx="36576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9C594-A8B0-4AE0-97E8-33120CC49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8" y="1295118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4B8D8-503D-4593-81C1-67843BFB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74" y="3913350"/>
            <a:ext cx="36576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AAB14-EE40-424F-ACD0-55C23EABA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9" y="4072410"/>
            <a:ext cx="3657600" cy="2438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44C5635-11CB-473B-B745-1AC8D81A0401}"/>
              </a:ext>
            </a:extLst>
          </p:cNvPr>
          <p:cNvSpPr/>
          <p:nvPr/>
        </p:nvSpPr>
        <p:spPr>
          <a:xfrm>
            <a:off x="3630168" y="2044926"/>
            <a:ext cx="603504" cy="129844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2BF90-DC2E-4AEF-B628-A13FCFE80C29}"/>
              </a:ext>
            </a:extLst>
          </p:cNvPr>
          <p:cNvSpPr txBox="1"/>
          <p:nvPr/>
        </p:nvSpPr>
        <p:spPr>
          <a:xfrm>
            <a:off x="2361872" y="1733468"/>
            <a:ext cx="1268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Temperature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6-12°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B2E18-3F0E-47AA-8B3F-293A1E30FDCF}"/>
              </a:ext>
            </a:extLst>
          </p:cNvPr>
          <p:cNvSpPr txBox="1"/>
          <p:nvPr/>
        </p:nvSpPr>
        <p:spPr>
          <a:xfrm>
            <a:off x="4321988" y="5291610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Soil pH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5.5-8.5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58B53D-046C-4905-85B6-FA639343F9F0}"/>
              </a:ext>
            </a:extLst>
          </p:cNvPr>
          <p:cNvSpPr/>
          <p:nvPr/>
        </p:nvSpPr>
        <p:spPr>
          <a:xfrm>
            <a:off x="7351776" y="1779804"/>
            <a:ext cx="831244" cy="1182852"/>
          </a:xfrm>
          <a:prstGeom prst="roundRect">
            <a:avLst/>
          </a:prstGeom>
          <a:solidFill>
            <a:srgbClr val="0070C0">
              <a:alpha val="4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CEACC5-4479-4055-8CAF-85A82FE88DC5}"/>
              </a:ext>
            </a:extLst>
          </p:cNvPr>
          <p:cNvSpPr/>
          <p:nvPr/>
        </p:nvSpPr>
        <p:spPr>
          <a:xfrm>
            <a:off x="3214545" y="4700016"/>
            <a:ext cx="1019127" cy="914400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CF9E9-1A08-49C1-88B9-92083A6FAB75}"/>
              </a:ext>
            </a:extLst>
          </p:cNvPr>
          <p:cNvSpPr txBox="1"/>
          <p:nvPr/>
        </p:nvSpPr>
        <p:spPr>
          <a:xfrm>
            <a:off x="8752826" y="265757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Precipitation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200-800 mm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020636-BF3A-4B3D-A90C-96BC4D58C35D}"/>
              </a:ext>
            </a:extLst>
          </p:cNvPr>
          <p:cNvSpPr/>
          <p:nvPr/>
        </p:nvSpPr>
        <p:spPr>
          <a:xfrm>
            <a:off x="7733699" y="4538479"/>
            <a:ext cx="1263997" cy="9144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01617-66E2-4581-AD4E-7273B7C28144}"/>
              </a:ext>
            </a:extLst>
          </p:cNvPr>
          <p:cNvSpPr txBox="1"/>
          <p:nvPr/>
        </p:nvSpPr>
        <p:spPr>
          <a:xfrm>
            <a:off x="8887968" y="5235101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Optimal 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Soil Moisture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Range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0.15-0.37</a:t>
            </a:r>
          </a:p>
        </p:txBody>
      </p:sp>
    </p:spTree>
    <p:extLst>
      <p:ext uri="{BB962C8B-B14F-4D97-AF65-F5344CB8AC3E}">
        <p14:creationId xmlns:p14="http://schemas.microsoft.com/office/powerpoint/2010/main" val="16968415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245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Franklin Gothic Book</vt:lpstr>
      <vt:lpstr>Georgia</vt:lpstr>
      <vt:lpstr>Wingdings</vt:lpstr>
      <vt:lpstr>Crop</vt:lpstr>
      <vt:lpstr>Wine-o-mania</vt:lpstr>
      <vt:lpstr>Agenda</vt:lpstr>
      <vt:lpstr>Data Source </vt:lpstr>
      <vt:lpstr>Hypothesis</vt:lpstr>
      <vt:lpstr>Price and Region</vt:lpstr>
      <vt:lpstr>Price and  Overall Rating</vt:lpstr>
      <vt:lpstr>Rating and location</vt:lpstr>
      <vt:lpstr>Wine Types by Location</vt:lpstr>
      <vt:lpstr>Wine Ratings by Climate and Soil</vt:lpstr>
      <vt:lpstr>Overall Best and Worst Wine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Wine-o-mania</dc:title>
  <dc:creator>Diamond Williams</dc:creator>
  <cp:lastModifiedBy>Mitra, Saurav</cp:lastModifiedBy>
  <cp:revision>21</cp:revision>
  <dcterms:created xsi:type="dcterms:W3CDTF">2019-03-27T00:22:34Z</dcterms:created>
  <dcterms:modified xsi:type="dcterms:W3CDTF">2019-03-28T13:50:09Z</dcterms:modified>
</cp:coreProperties>
</file>